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1" r:id="rId2"/>
    <p:sldId id="263" r:id="rId3"/>
    <p:sldId id="271" r:id="rId4"/>
    <p:sldId id="266" r:id="rId5"/>
    <p:sldId id="259" r:id="rId6"/>
    <p:sldId id="262" r:id="rId7"/>
    <p:sldId id="267" r:id="rId8"/>
    <p:sldId id="268" r:id="rId9"/>
    <p:sldId id="269" r:id="rId10"/>
    <p:sldId id="272" r:id="rId11"/>
    <p:sldId id="270" r:id="rId12"/>
    <p:sldId id="273" r:id="rId13"/>
    <p:sldId id="277" r:id="rId14"/>
    <p:sldId id="274" r:id="rId15"/>
    <p:sldId id="275" r:id="rId16"/>
    <p:sldId id="27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0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E84FFF-771E-429F-A177-4C3E81B20310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D7CBE-83C0-4E17-A8B4-A2F82BFCC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46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05FA-56A1-4E58-BBB2-6A44C72AFFFA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5EC1-B400-4ECC-8E06-F9FD74AF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43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05FA-56A1-4E58-BBB2-6A44C72AFFFA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5EC1-B400-4ECC-8E06-F9FD74AF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2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05FA-56A1-4E58-BBB2-6A44C72AFFFA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5EC1-B400-4ECC-8E06-F9FD74AF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77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05FA-56A1-4E58-BBB2-6A44C72AFFFA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5EC1-B400-4ECC-8E06-F9FD74AF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43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05FA-56A1-4E58-BBB2-6A44C72AFFFA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5EC1-B400-4ECC-8E06-F9FD74AF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747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05FA-56A1-4E58-BBB2-6A44C72AFFFA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5EC1-B400-4ECC-8E06-F9FD74AF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60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05FA-56A1-4E58-BBB2-6A44C72AFFFA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5EC1-B400-4ECC-8E06-F9FD74AF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92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05FA-56A1-4E58-BBB2-6A44C72AFFFA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5EC1-B400-4ECC-8E06-F9FD74AF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03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05FA-56A1-4E58-BBB2-6A44C72AFFFA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5EC1-B400-4ECC-8E06-F9FD74AF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490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05FA-56A1-4E58-BBB2-6A44C72AFFFA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5EC1-B400-4ECC-8E06-F9FD74AF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51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05FA-56A1-4E58-BBB2-6A44C72AFFFA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5EC1-B400-4ECC-8E06-F9FD74AF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40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05FA-56A1-4E58-BBB2-6A44C72AFFFA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45EC1-B400-4ECC-8E06-F9FD74AF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7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ẫu Giáo Phim Hoạt Hình Tuyển Sinh Dễ Thương, Vật Liệu Tươi, Nền, Tài Hình  nền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0" y="0"/>
            <a:ext cx="10591799" cy="7696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4" name="TextBox 3"/>
          <p:cNvSpPr txBox="1"/>
          <p:nvPr/>
        </p:nvSpPr>
        <p:spPr>
          <a:xfrm>
            <a:off x="-304800" y="3733800"/>
            <a:ext cx="10591799" cy="11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err="1">
                <a:latin typeface="Times New Roman" pitchFamily="18" charset="0"/>
                <a:ea typeface="Segoe UI Historic" pitchFamily="34" charset="0"/>
                <a:cs typeface="Times New Roman" pitchFamily="18" charset="0"/>
              </a:rPr>
              <a:t>Luyện</a:t>
            </a:r>
            <a:r>
              <a:rPr lang="en-US" sz="2400" b="1" dirty="0">
                <a:latin typeface="Times New Roman" pitchFamily="18" charset="0"/>
                <a:ea typeface="Segoe UI Historic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Segoe UI Historic" pitchFamily="34" charset="0"/>
                <a:cs typeface="Times New Roman" pitchFamily="18" charset="0"/>
              </a:rPr>
              <a:t>từ</a:t>
            </a:r>
            <a:r>
              <a:rPr lang="en-US" sz="2400" b="1" dirty="0">
                <a:latin typeface="Times New Roman" pitchFamily="18" charset="0"/>
                <a:ea typeface="Segoe UI Historic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Segoe UI Historic" pitchFamily="34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ea typeface="Segoe UI Historic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Segoe UI Historic" pitchFamily="34" charset="0"/>
                <a:cs typeface="Times New Roman" pitchFamily="18" charset="0"/>
              </a:rPr>
              <a:t>câu</a:t>
            </a:r>
            <a:endParaRPr lang="en-US" sz="2400" b="1" dirty="0">
              <a:latin typeface="Times New Roman" pitchFamily="18" charset="0"/>
              <a:ea typeface="Segoe UI Historic" pitchFamily="34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400" b="1" dirty="0" err="1">
                <a:latin typeface="Times New Roman" pitchFamily="18" charset="0"/>
                <a:ea typeface="Segoe UI Historic" pitchFamily="34" charset="0"/>
                <a:cs typeface="Times New Roman" pitchFamily="18" charset="0"/>
              </a:rPr>
              <a:t>Câu</a:t>
            </a:r>
            <a:r>
              <a:rPr lang="en-US" sz="2400" b="1" dirty="0">
                <a:latin typeface="Times New Roman" pitchFamily="18" charset="0"/>
                <a:ea typeface="Segoe UI Historic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Segoe UI Historic" pitchFamily="34" charset="0"/>
                <a:cs typeface="Times New Roman" pitchFamily="18" charset="0"/>
              </a:rPr>
              <a:t>khiến</a:t>
            </a:r>
            <a:endParaRPr lang="en-US" sz="2400" b="1" dirty="0">
              <a:latin typeface="Times New Roman" pitchFamily="18" charset="0"/>
              <a:ea typeface="Segoe UI Historic" pitchFamily="34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C276D2-3C7D-01E6-061F-FB44DC3E6D3F}"/>
              </a:ext>
            </a:extLst>
          </p:cNvPr>
          <p:cNvSpPr txBox="1"/>
          <p:nvPr/>
        </p:nvSpPr>
        <p:spPr>
          <a:xfrm>
            <a:off x="1676400" y="2743200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12</a:t>
            </a:r>
          </a:p>
          <a:p>
            <a:pPr algn="ctr"/>
            <a:r>
              <a:rPr lang="en-US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THỊ MINH KHAI</a:t>
            </a:r>
          </a:p>
        </p:txBody>
      </p:sp>
    </p:spTree>
    <p:extLst>
      <p:ext uri="{BB962C8B-B14F-4D97-AF65-F5344CB8AC3E}">
        <p14:creationId xmlns:p14="http://schemas.microsoft.com/office/powerpoint/2010/main" val="2014201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Vegitab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" y="4983163"/>
            <a:ext cx="8823325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3" name="Text Box 9232"/>
          <p:cNvSpPr txBox="1">
            <a:spLocks noChangeArrowheads="1"/>
          </p:cNvSpPr>
          <p:nvPr/>
        </p:nvSpPr>
        <p:spPr bwMode="auto">
          <a:xfrm>
            <a:off x="142875" y="2055019"/>
            <a:ext cx="870426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2.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Tìm</a:t>
            </a:r>
            <a:r>
              <a:rPr lang="en-US" altLang="en-US" sz="2800" b="1" dirty="0">
                <a:latin typeface="Times New Roman" panose="02020603050405020304" pitchFamily="18" charset="0"/>
              </a:rPr>
              <a:t> 3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khiến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sách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giáo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khoa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Tiếng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Việt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hoặc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Toán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em</a:t>
            </a:r>
            <a:r>
              <a:rPr lang="en-US" altLang="en-US" sz="28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9234" name="Text Box 9233"/>
          <p:cNvSpPr txBox="1">
            <a:spLocks noChangeArrowheads="1"/>
          </p:cNvSpPr>
          <p:nvPr/>
        </p:nvSpPr>
        <p:spPr bwMode="auto">
          <a:xfrm>
            <a:off x="142875" y="4245769"/>
            <a:ext cx="87042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- Hãy kể về những đổi mới ở quê em.</a:t>
            </a:r>
          </a:p>
        </p:txBody>
      </p:sp>
      <p:sp>
        <p:nvSpPr>
          <p:cNvPr id="9235" name="Text Box 9234"/>
          <p:cNvSpPr txBox="1">
            <a:spLocks noChangeArrowheads="1"/>
          </p:cNvSpPr>
          <p:nvPr/>
        </p:nvSpPr>
        <p:spPr bwMode="auto">
          <a:xfrm>
            <a:off x="142875" y="3636169"/>
            <a:ext cx="87042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- Hãy tính chu vi và diện tích của hình chữ nhật đó.</a:t>
            </a:r>
          </a:p>
        </p:txBody>
      </p:sp>
      <p:sp>
        <p:nvSpPr>
          <p:cNvPr id="9236" name="Text Box 9235"/>
          <p:cNvSpPr txBox="1">
            <a:spLocks noChangeArrowheads="1"/>
          </p:cNvSpPr>
          <p:nvPr/>
        </p:nvSpPr>
        <p:spPr bwMode="auto">
          <a:xfrm>
            <a:off x="142875" y="3026569"/>
            <a:ext cx="87042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- Vào ngay ! ( Ga - vrốt ngoài chiến luỹ)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403600" y="914400"/>
            <a:ext cx="2336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khiến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2800" b="1" dirty="0">
                <a:latin typeface="Times New Roman" panose="02020603050405020304" pitchFamily="18" charset="0"/>
              </a:rPr>
              <a:t>  </a:t>
            </a:r>
            <a:endParaRPr lang="vi-VN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10248" name="Text Box 9237"/>
          <p:cNvSpPr txBox="1">
            <a:spLocks noChangeArrowheads="1"/>
          </p:cNvSpPr>
          <p:nvPr/>
        </p:nvSpPr>
        <p:spPr bwMode="auto">
          <a:xfrm>
            <a:off x="381000" y="339725"/>
            <a:ext cx="870426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2800" b="1" u="sng" dirty="0" err="1">
                <a:latin typeface="Times New Roman" panose="02020603050405020304" pitchFamily="18" charset="0"/>
              </a:rPr>
              <a:t>Luyện</a:t>
            </a:r>
            <a:r>
              <a:rPr lang="en-US" altLang="en-US" sz="28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latin typeface="Times New Roman" panose="02020603050405020304" pitchFamily="18" charset="0"/>
              </a:rPr>
              <a:t>từ</a:t>
            </a:r>
            <a:r>
              <a:rPr lang="en-US" altLang="en-US" sz="28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latin typeface="Times New Roman" panose="02020603050405020304" pitchFamily="18" charset="0"/>
              </a:rPr>
              <a:t>câu</a:t>
            </a:r>
            <a:endParaRPr lang="en-US" altLang="en-US" sz="2800" b="1" u="sng" dirty="0">
              <a:latin typeface="Times New Roman" panose="02020603050405020304" pitchFamily="18" charset="0"/>
            </a:endParaRPr>
          </a:p>
        </p:txBody>
      </p:sp>
      <p:sp>
        <p:nvSpPr>
          <p:cNvPr id="10249" name="Text Box 9239"/>
          <p:cNvSpPr txBox="1">
            <a:spLocks noChangeArrowheads="1"/>
          </p:cNvSpPr>
          <p:nvPr/>
        </p:nvSpPr>
        <p:spPr bwMode="auto">
          <a:xfrm>
            <a:off x="142875" y="1317625"/>
            <a:ext cx="28289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III.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Luyện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tập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70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3" grpId="0"/>
      <p:bldP spid="9234" grpId="0"/>
      <p:bldP spid="9235" grpId="0"/>
      <p:bldP spid="92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335686"/>
            <a:ext cx="7653057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8922" y="1728319"/>
            <a:ext cx="4496744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u="sng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u="sng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28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78928" y="3428729"/>
            <a:ext cx="5024132" cy="138499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u="sng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4531" y="5187028"/>
            <a:ext cx="6678430" cy="130753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u="sng" dirty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>
              <a:lnSpc>
                <a:spcPct val="150000"/>
              </a:lnSpc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2253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Vegitab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638800"/>
            <a:ext cx="80708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406400" y="2286000"/>
            <a:ext cx="856932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3. Hãy đặt một câu khiến để nói với bạn, với anh chị, hoặc với cô giáo ( thầy giáo ).</a:t>
            </a:r>
          </a:p>
        </p:txBody>
      </p:sp>
      <p:sp>
        <p:nvSpPr>
          <p:cNvPr id="10256" name="Text Box 10255"/>
          <p:cNvSpPr txBox="1">
            <a:spLocks noChangeArrowheads="1"/>
          </p:cNvSpPr>
          <p:nvPr/>
        </p:nvSpPr>
        <p:spPr bwMode="auto">
          <a:xfrm>
            <a:off x="396875" y="4876800"/>
            <a:ext cx="835501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- Em xin phép cô cho em vào lớp ạ ! </a:t>
            </a:r>
          </a:p>
        </p:txBody>
      </p:sp>
      <p:sp>
        <p:nvSpPr>
          <p:cNvPr id="10257" name="Text Box 10256"/>
          <p:cNvSpPr txBox="1">
            <a:spLocks noChangeArrowheads="1"/>
          </p:cNvSpPr>
          <p:nvPr/>
        </p:nvSpPr>
        <p:spPr bwMode="auto">
          <a:xfrm>
            <a:off x="396875" y="3987800"/>
            <a:ext cx="83550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- Chị ơi, cho em mượn con gấu bông của chị một lát nhé !</a:t>
            </a:r>
          </a:p>
        </p:txBody>
      </p:sp>
      <p:sp>
        <p:nvSpPr>
          <p:cNvPr id="10259" name="Text Box 10258"/>
          <p:cNvSpPr txBox="1">
            <a:spLocks noChangeArrowheads="1"/>
          </p:cNvSpPr>
          <p:nvPr/>
        </p:nvSpPr>
        <p:spPr bwMode="auto">
          <a:xfrm>
            <a:off x="406400" y="3352800"/>
            <a:ext cx="81422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- Cho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mình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mượn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cây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bút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</a:rPr>
              <a:t> bạn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tí</a:t>
            </a:r>
            <a:r>
              <a:rPr lang="en-US" altLang="en-US" sz="2800" b="1" dirty="0">
                <a:latin typeface="Times New Roman" panose="02020603050405020304" pitchFamily="18" charset="0"/>
              </a:rPr>
              <a:t> ! 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384550" y="1066800"/>
            <a:ext cx="23002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Câu khiến     </a:t>
            </a:r>
            <a:endParaRPr lang="vi-V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11272" name="Text Box 10260"/>
          <p:cNvSpPr txBox="1">
            <a:spLocks noChangeArrowheads="1"/>
          </p:cNvSpPr>
          <p:nvPr/>
        </p:nvSpPr>
        <p:spPr bwMode="auto">
          <a:xfrm>
            <a:off x="406400" y="533400"/>
            <a:ext cx="85693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2800" b="1">
                <a:latin typeface="Times New Roman" panose="02020603050405020304" pitchFamily="18" charset="0"/>
              </a:rPr>
              <a:t>Luyện từ và câu</a:t>
            </a:r>
          </a:p>
        </p:txBody>
      </p:sp>
      <p:sp>
        <p:nvSpPr>
          <p:cNvPr id="11273" name="Text Box 10262"/>
          <p:cNvSpPr txBox="1">
            <a:spLocks noChangeArrowheads="1"/>
          </p:cNvSpPr>
          <p:nvPr/>
        </p:nvSpPr>
        <p:spPr bwMode="auto">
          <a:xfrm>
            <a:off x="131763" y="1600200"/>
            <a:ext cx="27860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III. Luyện tập</a:t>
            </a:r>
          </a:p>
        </p:txBody>
      </p:sp>
    </p:spTree>
    <p:extLst>
      <p:ext uri="{BB962C8B-B14F-4D97-AF65-F5344CB8AC3E}">
        <p14:creationId xmlns:p14="http://schemas.microsoft.com/office/powerpoint/2010/main" val="72706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256" grpId="0"/>
      <p:bldP spid="10257" grpId="0"/>
      <p:bldP spid="1025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auto">
          <a:xfrm>
            <a:off x="1371600" y="2133600"/>
            <a:ext cx="6477000" cy="21336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4000" i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4000" i="1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4000" i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, Ai </a:t>
            </a:r>
            <a:r>
              <a:rPr lang="en-US" sz="4000" i="1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i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707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3"/>
          <p:cNvSpPr>
            <a:spLocks noChangeArrowheads="1" noChangeShapeType="1" noTextEdit="1"/>
          </p:cNvSpPr>
          <p:nvPr/>
        </p:nvSpPr>
        <p:spPr bwMode="auto">
          <a:xfrm>
            <a:off x="1828800" y="336550"/>
            <a:ext cx="5334000" cy="103505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4000" i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4000" i="1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4000" i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, Ai </a:t>
            </a:r>
            <a:r>
              <a:rPr lang="en-US" sz="4000" i="1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i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8245" name="Rectangle 5"/>
          <p:cNvSpPr>
            <a:spLocks noChangeArrowheads="1"/>
          </p:cNvSpPr>
          <p:nvPr/>
        </p:nvSpPr>
        <p:spPr bwMode="auto">
          <a:xfrm>
            <a:off x="449943" y="2218872"/>
            <a:ext cx="4953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just"/>
            <a:endParaRPr lang="en-US" altLang="en-US" sz="2400" b="1" i="1">
              <a:latin typeface="Times New Roman" panose="02020603050405020304" pitchFamily="18" charset="0"/>
            </a:endParaRPr>
          </a:p>
          <a:p>
            <a:pPr algn="just"/>
            <a:endParaRPr lang="en-US" altLang="en-US" sz="2400" b="1" i="1">
              <a:latin typeface="Times New Roman" panose="02020603050405020304" pitchFamily="18" charset="0"/>
            </a:endParaRPr>
          </a:p>
          <a:p>
            <a:pPr algn="just"/>
            <a:r>
              <a:rPr lang="en-US" altLang="en-US" sz="2400" b="1" i="1">
                <a:latin typeface="Times New Roman" panose="02020603050405020304" pitchFamily="18" charset="0"/>
              </a:rPr>
              <a:t>  1. Câu khiến </a:t>
            </a:r>
            <a:r>
              <a:rPr lang="en-US" altLang="en-US" sz="2400" i="1">
                <a:latin typeface="Times New Roman" panose="02020603050405020304" pitchFamily="18" charset="0"/>
              </a:rPr>
              <a:t>dùng để </a:t>
            </a:r>
            <a:r>
              <a:rPr lang="en-US" altLang="en-US" sz="2400" b="1" i="1">
                <a:latin typeface="Times New Roman" panose="02020603050405020304" pitchFamily="18" charset="0"/>
              </a:rPr>
              <a:t>:</a:t>
            </a:r>
          </a:p>
          <a:p>
            <a:pPr algn="just"/>
            <a:endParaRPr lang="en-US" altLang="en-US" sz="2400" i="1">
              <a:latin typeface="Times New Roman" panose="02020603050405020304" pitchFamily="18" charset="0"/>
            </a:endParaRPr>
          </a:p>
          <a:p>
            <a:pPr algn="just"/>
            <a:r>
              <a:rPr lang="en-US" altLang="en-US" sz="2400">
                <a:latin typeface="Times New Roman" panose="02020603050405020304" pitchFamily="18" charset="0"/>
              </a:rPr>
              <a:t>        </a:t>
            </a:r>
            <a:endParaRPr lang="en-US" altLang="en-US" sz="2400" i="1">
              <a:latin typeface="Times New Roman" panose="02020603050405020304" pitchFamily="18" charset="0"/>
            </a:endParaRPr>
          </a:p>
        </p:txBody>
      </p:sp>
      <p:sp>
        <p:nvSpPr>
          <p:cNvPr id="138246" name="AutoShape 6"/>
          <p:cNvSpPr>
            <a:spLocks noChangeArrowheads="1"/>
          </p:cNvSpPr>
          <p:nvPr/>
        </p:nvSpPr>
        <p:spPr bwMode="auto">
          <a:xfrm>
            <a:off x="7608888" y="3238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38247" name="AutoShape 7"/>
          <p:cNvSpPr>
            <a:spLocks noChangeArrowheads="1"/>
          </p:cNvSpPr>
          <p:nvPr/>
        </p:nvSpPr>
        <p:spPr bwMode="auto">
          <a:xfrm>
            <a:off x="7612063" y="3302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138248" name="AutoShape 8"/>
          <p:cNvSpPr>
            <a:spLocks noChangeArrowheads="1"/>
          </p:cNvSpPr>
          <p:nvPr/>
        </p:nvSpPr>
        <p:spPr bwMode="auto">
          <a:xfrm>
            <a:off x="7616825" y="31432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138249" name="AutoShape 9"/>
          <p:cNvSpPr>
            <a:spLocks noChangeArrowheads="1"/>
          </p:cNvSpPr>
          <p:nvPr/>
        </p:nvSpPr>
        <p:spPr bwMode="auto">
          <a:xfrm>
            <a:off x="7608888" y="30956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138250" name="AutoShape 10"/>
          <p:cNvSpPr>
            <a:spLocks noChangeArrowheads="1"/>
          </p:cNvSpPr>
          <p:nvPr/>
        </p:nvSpPr>
        <p:spPr bwMode="auto">
          <a:xfrm>
            <a:off x="7608888" y="31432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138251" name="AutoShape 11"/>
          <p:cNvSpPr>
            <a:spLocks noChangeArrowheads="1"/>
          </p:cNvSpPr>
          <p:nvPr/>
        </p:nvSpPr>
        <p:spPr bwMode="auto">
          <a:xfrm>
            <a:off x="7599363" y="3048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5</a:t>
            </a:r>
          </a:p>
        </p:txBody>
      </p:sp>
      <p:sp>
        <p:nvSpPr>
          <p:cNvPr id="138253" name="Rectangle 13"/>
          <p:cNvSpPr>
            <a:spLocks noChangeArrowheads="1"/>
          </p:cNvSpPr>
          <p:nvPr/>
        </p:nvSpPr>
        <p:spPr bwMode="auto">
          <a:xfrm>
            <a:off x="602343" y="2799443"/>
            <a:ext cx="464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</a:rPr>
              <a:t>a.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Hỏi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những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điều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chưa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biết</a:t>
            </a:r>
            <a:r>
              <a:rPr lang="en-US" altLang="en-US" sz="2400" i="1" dirty="0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138254" name="Rectangle 14"/>
          <p:cNvSpPr>
            <a:spLocks noChangeArrowheads="1"/>
          </p:cNvSpPr>
          <p:nvPr/>
        </p:nvSpPr>
        <p:spPr bwMode="auto">
          <a:xfrm>
            <a:off x="602343" y="3276600"/>
            <a:ext cx="525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</a:rPr>
              <a:t>b.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Miêu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tả</a:t>
            </a:r>
            <a:r>
              <a:rPr lang="en-US" altLang="en-US" sz="2400" i="1" dirty="0">
                <a:latin typeface="Times New Roman" panose="02020603050405020304" pitchFamily="18" charset="0"/>
              </a:rPr>
              <a:t>,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thuật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lại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sự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vật</a:t>
            </a:r>
            <a:r>
              <a:rPr lang="en-US" altLang="en-US" sz="2400" i="1" dirty="0">
                <a:latin typeface="Times New Roman" panose="02020603050405020304" pitchFamily="18" charset="0"/>
              </a:rPr>
              <a:t>,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sự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việc</a:t>
            </a:r>
            <a:r>
              <a:rPr lang="en-US" altLang="en-US" sz="2400" i="1" dirty="0">
                <a:latin typeface="Times New Roman" panose="02020603050405020304" pitchFamily="18" charset="0"/>
              </a:rPr>
              <a:t>… </a:t>
            </a:r>
          </a:p>
        </p:txBody>
      </p:sp>
      <p:sp>
        <p:nvSpPr>
          <p:cNvPr id="138255" name="Rectangle 15"/>
          <p:cNvSpPr>
            <a:spLocks noChangeArrowheads="1"/>
          </p:cNvSpPr>
          <p:nvPr/>
        </p:nvSpPr>
        <p:spPr bwMode="auto">
          <a:xfrm>
            <a:off x="449943" y="3733800"/>
            <a:ext cx="86940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</a:rPr>
              <a:t>   c.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Nêu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yêu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cầu</a:t>
            </a:r>
            <a:r>
              <a:rPr lang="en-US" altLang="en-US" sz="2400" i="1" dirty="0">
                <a:latin typeface="Times New Roman" panose="02020603050405020304" pitchFamily="18" charset="0"/>
              </a:rPr>
              <a:t>,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đề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nghị</a:t>
            </a:r>
            <a:r>
              <a:rPr lang="en-US" altLang="en-US" sz="2400" i="1" dirty="0">
                <a:latin typeface="Times New Roman" panose="02020603050405020304" pitchFamily="18" charset="0"/>
              </a:rPr>
              <a:t>,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mong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muốn</a:t>
            </a:r>
            <a:r>
              <a:rPr lang="en-US" altLang="en-US" sz="2400" i="1" dirty="0">
                <a:latin typeface="Times New Roman" panose="02020603050405020304" pitchFamily="18" charset="0"/>
              </a:rPr>
              <a:t>, …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người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nói</a:t>
            </a:r>
            <a:r>
              <a:rPr lang="en-US" altLang="en-US" sz="2400" i="1" dirty="0">
                <a:latin typeface="Times New Roman" panose="02020603050405020304" pitchFamily="18" charset="0"/>
              </a:rPr>
              <a:t>,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người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viết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với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người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khác</a:t>
            </a:r>
            <a:r>
              <a:rPr lang="en-US" altLang="en-US" sz="2400" i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38257" name="Oval 17"/>
          <p:cNvSpPr>
            <a:spLocks noChangeArrowheads="1"/>
          </p:cNvSpPr>
          <p:nvPr/>
        </p:nvSpPr>
        <p:spPr bwMode="auto">
          <a:xfrm>
            <a:off x="602343" y="3768297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87087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82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82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82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38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38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1000" fill="hold"/>
                                        <p:tgtEl>
                                          <p:spTgt spid="138246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382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5" grpId="0"/>
      <p:bldP spid="138246" grpId="0" animBg="1"/>
      <p:bldP spid="138247" grpId="0" animBg="1"/>
      <p:bldP spid="138248" grpId="0" animBg="1"/>
      <p:bldP spid="138249" grpId="0" animBg="1"/>
      <p:bldP spid="138250" grpId="0" animBg="1"/>
      <p:bldP spid="138251" grpId="0" animBg="1"/>
      <p:bldP spid="138253" grpId="0"/>
      <p:bldP spid="138254" grpId="0"/>
      <p:bldP spid="138255" grpId="0"/>
      <p:bldP spid="13825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3"/>
          <p:cNvSpPr>
            <a:spLocks noChangeArrowheads="1" noChangeShapeType="1" noTextEdit="1"/>
          </p:cNvSpPr>
          <p:nvPr/>
        </p:nvSpPr>
        <p:spPr bwMode="auto">
          <a:xfrm>
            <a:off x="1981200" y="381000"/>
            <a:ext cx="5334000" cy="103505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endParaRPr lang="en-US" sz="4000" i="1" kern="1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-3629" y="2514600"/>
            <a:ext cx="3657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 i="1" dirty="0">
              <a:latin typeface="Times New Roman" panose="02020603050405020304" pitchFamily="18" charset="0"/>
            </a:endParaRPr>
          </a:p>
          <a:p>
            <a:pPr algn="ctr"/>
            <a:r>
              <a:rPr lang="en-US" altLang="en-US" sz="2400" b="1" i="1" dirty="0">
                <a:latin typeface="Times New Roman" panose="02020603050405020304" pitchFamily="18" charset="0"/>
              </a:rPr>
              <a:t>2.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Cuối</a:t>
            </a:r>
            <a:r>
              <a:rPr lang="en-US" altLang="en-US" sz="24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24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latin typeface="Times New Roman" panose="02020603050405020304" pitchFamily="18" charset="0"/>
              </a:rPr>
              <a:t>khiến</a:t>
            </a:r>
            <a:r>
              <a:rPr lang="en-US" altLang="en-US" sz="24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có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dấu</a:t>
            </a:r>
            <a:r>
              <a:rPr lang="en-US" altLang="en-US" sz="2400" b="1" i="1" dirty="0">
                <a:latin typeface="Times New Roman" panose="02020603050405020304" pitchFamily="18" charset="0"/>
              </a:rPr>
              <a:t>:</a:t>
            </a:r>
          </a:p>
          <a:p>
            <a:pPr algn="ctr">
              <a:buFontTx/>
              <a:buChar char="•"/>
            </a:pP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p:sp>
        <p:nvSpPr>
          <p:cNvPr id="134153" name="Rectangle 9"/>
          <p:cNvSpPr>
            <a:spLocks noChangeArrowheads="1"/>
          </p:cNvSpPr>
          <p:nvPr/>
        </p:nvSpPr>
        <p:spPr bwMode="auto">
          <a:xfrm>
            <a:off x="152400" y="3460523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b. 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Dấu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chấm</a:t>
            </a: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p:sp>
        <p:nvSpPr>
          <p:cNvPr id="134154" name="Rectangle 10"/>
          <p:cNvSpPr>
            <a:spLocks noChangeArrowheads="1"/>
          </p:cNvSpPr>
          <p:nvPr/>
        </p:nvSpPr>
        <p:spPr bwMode="auto">
          <a:xfrm>
            <a:off x="228600" y="39179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400" i="1">
                <a:latin typeface="Times New Roman" panose="02020603050405020304" pitchFamily="18" charset="0"/>
              </a:rPr>
              <a:t>c. Cả hai ý trên</a:t>
            </a:r>
          </a:p>
        </p:txBody>
      </p:sp>
      <p:sp>
        <p:nvSpPr>
          <p:cNvPr id="134155" name="Rectangle 11"/>
          <p:cNvSpPr>
            <a:spLocks noChangeArrowheads="1"/>
          </p:cNvSpPr>
          <p:nvPr/>
        </p:nvSpPr>
        <p:spPr bwMode="auto">
          <a:xfrm>
            <a:off x="152400" y="3048000"/>
            <a:ext cx="289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AutoNum type="alphaLcPeriod"/>
            </a:pPr>
            <a:r>
              <a:rPr lang="en-US" altLang="en-US" sz="2400" i="1">
                <a:latin typeface="Times New Roman" panose="02020603050405020304" pitchFamily="18" charset="0"/>
              </a:rPr>
              <a:t>Dấu chấm than</a:t>
            </a:r>
          </a:p>
        </p:txBody>
      </p:sp>
      <p:sp>
        <p:nvSpPr>
          <p:cNvPr id="134156" name="AutoShape 12"/>
          <p:cNvSpPr>
            <a:spLocks noChangeArrowheads="1"/>
          </p:cNvSpPr>
          <p:nvPr/>
        </p:nvSpPr>
        <p:spPr bwMode="auto">
          <a:xfrm>
            <a:off x="7443788" y="5270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34157" name="AutoShape 13"/>
          <p:cNvSpPr>
            <a:spLocks noChangeArrowheads="1"/>
          </p:cNvSpPr>
          <p:nvPr/>
        </p:nvSpPr>
        <p:spPr bwMode="auto">
          <a:xfrm>
            <a:off x="7446963" y="5334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134158" name="AutoShape 14"/>
          <p:cNvSpPr>
            <a:spLocks noChangeArrowheads="1"/>
          </p:cNvSpPr>
          <p:nvPr/>
        </p:nvSpPr>
        <p:spPr bwMode="auto">
          <a:xfrm>
            <a:off x="7451725" y="51752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134159" name="AutoShape 15"/>
          <p:cNvSpPr>
            <a:spLocks noChangeArrowheads="1"/>
          </p:cNvSpPr>
          <p:nvPr/>
        </p:nvSpPr>
        <p:spPr bwMode="auto">
          <a:xfrm>
            <a:off x="7443788" y="51276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134160" name="AutoShape 16"/>
          <p:cNvSpPr>
            <a:spLocks noChangeArrowheads="1"/>
          </p:cNvSpPr>
          <p:nvPr/>
        </p:nvSpPr>
        <p:spPr bwMode="auto">
          <a:xfrm>
            <a:off x="7443788" y="51752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134161" name="AutoShape 17"/>
          <p:cNvSpPr>
            <a:spLocks noChangeArrowheads="1"/>
          </p:cNvSpPr>
          <p:nvPr/>
        </p:nvSpPr>
        <p:spPr bwMode="auto">
          <a:xfrm>
            <a:off x="7434263" y="5080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5</a:t>
            </a:r>
          </a:p>
        </p:txBody>
      </p:sp>
      <p:sp>
        <p:nvSpPr>
          <p:cNvPr id="134173" name="Oval 29"/>
          <p:cNvSpPr>
            <a:spLocks noChangeArrowheads="1"/>
          </p:cNvSpPr>
          <p:nvPr/>
        </p:nvSpPr>
        <p:spPr bwMode="auto">
          <a:xfrm>
            <a:off x="152400" y="3917950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 i="1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7" name="WordArt 3"/>
          <p:cNvSpPr>
            <a:spLocks noChangeArrowheads="1" noChangeShapeType="1" noTextEdit="1"/>
          </p:cNvSpPr>
          <p:nvPr/>
        </p:nvSpPr>
        <p:spPr bwMode="auto">
          <a:xfrm>
            <a:off x="1828800" y="336550"/>
            <a:ext cx="5334000" cy="103505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4000" i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4000" i="1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4000" i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, Ai </a:t>
            </a:r>
            <a:r>
              <a:rPr lang="en-US" sz="4000" i="1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i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2415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4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41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41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4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34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34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34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4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134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1000" fill="hold"/>
                                        <p:tgtEl>
                                          <p:spTgt spid="134156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341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9" grpId="0"/>
      <p:bldP spid="134153" grpId="0"/>
      <p:bldP spid="134155" grpId="0"/>
      <p:bldP spid="134156" grpId="0" animBg="1"/>
      <p:bldP spid="134157" grpId="0" animBg="1"/>
      <p:bldP spid="134158" grpId="0" animBg="1"/>
      <p:bldP spid="134159" grpId="0" animBg="1"/>
      <p:bldP spid="134160" grpId="0" animBg="1"/>
      <p:bldP spid="134161" grpId="0" animBg="1"/>
      <p:bldP spid="13417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9" name="Rectangle 5"/>
          <p:cNvSpPr>
            <a:spLocks noChangeArrowheads="1"/>
          </p:cNvSpPr>
          <p:nvPr/>
        </p:nvSpPr>
        <p:spPr bwMode="auto">
          <a:xfrm>
            <a:off x="152400" y="2286000"/>
            <a:ext cx="5105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just"/>
            <a:r>
              <a:rPr lang="en-US" altLang="en-US" sz="2400" b="1" i="1" dirty="0">
                <a:latin typeface="Times New Roman" panose="02020603050405020304" pitchFamily="18" charset="0"/>
              </a:rPr>
              <a:t>3.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2400" i="1" dirty="0">
                <a:latin typeface="Times New Roman" panose="02020603050405020304" pitchFamily="18" charset="0"/>
              </a:rPr>
              <a:t>:  “</a:t>
            </a:r>
            <a:r>
              <a:rPr lang="en-US" altLang="en-US" sz="2400" b="1" i="1" dirty="0">
                <a:latin typeface="Times New Roman" panose="02020603050405020304" pitchFamily="18" charset="0"/>
              </a:rPr>
              <a:t>Con </a:t>
            </a:r>
            <a:r>
              <a:rPr lang="en-US" altLang="en-US" sz="2400" b="1" i="1" dirty="0" err="1">
                <a:latin typeface="Times New Roman" panose="02020603050405020304" pitchFamily="18" charset="0"/>
              </a:rPr>
              <a:t>phải</a:t>
            </a:r>
            <a:r>
              <a:rPr lang="en-US" altLang="en-US" sz="24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latin typeface="Times New Roman" panose="02020603050405020304" pitchFamily="18" charset="0"/>
              </a:rPr>
              <a:t>học</a:t>
            </a:r>
            <a:r>
              <a:rPr lang="en-US" altLang="en-US" sz="24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2400" b="1" i="1" dirty="0">
                <a:latin typeface="Times New Roman" panose="02020603050405020304" pitchFamily="18" charset="0"/>
              </a:rPr>
              <a:t>.”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2400" i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39270" name="AutoShape 6"/>
          <p:cNvSpPr>
            <a:spLocks noChangeArrowheads="1"/>
          </p:cNvSpPr>
          <p:nvPr/>
        </p:nvSpPr>
        <p:spPr bwMode="auto">
          <a:xfrm>
            <a:off x="7608888" y="3238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39271" name="AutoShape 7"/>
          <p:cNvSpPr>
            <a:spLocks noChangeArrowheads="1"/>
          </p:cNvSpPr>
          <p:nvPr/>
        </p:nvSpPr>
        <p:spPr bwMode="auto">
          <a:xfrm>
            <a:off x="7612063" y="3302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139272" name="AutoShape 8"/>
          <p:cNvSpPr>
            <a:spLocks noChangeArrowheads="1"/>
          </p:cNvSpPr>
          <p:nvPr/>
        </p:nvSpPr>
        <p:spPr bwMode="auto">
          <a:xfrm>
            <a:off x="7616825" y="31432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139273" name="AutoShape 9"/>
          <p:cNvSpPr>
            <a:spLocks noChangeArrowheads="1"/>
          </p:cNvSpPr>
          <p:nvPr/>
        </p:nvSpPr>
        <p:spPr bwMode="auto">
          <a:xfrm>
            <a:off x="7608888" y="30956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139274" name="AutoShape 10"/>
          <p:cNvSpPr>
            <a:spLocks noChangeArrowheads="1"/>
          </p:cNvSpPr>
          <p:nvPr/>
        </p:nvSpPr>
        <p:spPr bwMode="auto">
          <a:xfrm>
            <a:off x="7608888" y="31432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139275" name="AutoShape 11"/>
          <p:cNvSpPr>
            <a:spLocks noChangeArrowheads="1"/>
          </p:cNvSpPr>
          <p:nvPr/>
        </p:nvSpPr>
        <p:spPr bwMode="auto">
          <a:xfrm>
            <a:off x="7599363" y="3048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5</a:t>
            </a:r>
          </a:p>
        </p:txBody>
      </p:sp>
      <p:sp>
        <p:nvSpPr>
          <p:cNvPr id="139276" name="Rectangle 12"/>
          <p:cNvSpPr>
            <a:spLocks noChangeArrowheads="1"/>
          </p:cNvSpPr>
          <p:nvPr/>
        </p:nvSpPr>
        <p:spPr bwMode="auto">
          <a:xfrm>
            <a:off x="152400" y="2986314"/>
            <a:ext cx="3810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just"/>
            <a:r>
              <a:rPr lang="en-US" altLang="en-US" sz="2400" i="1" dirty="0">
                <a:latin typeface="Times New Roman" panose="02020603050405020304" pitchFamily="18" charset="0"/>
              </a:rPr>
              <a:t>a.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kể</a:t>
            </a: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p:sp>
        <p:nvSpPr>
          <p:cNvPr id="139277" name="Rectangle 13"/>
          <p:cNvSpPr>
            <a:spLocks noChangeArrowheads="1"/>
          </p:cNvSpPr>
          <p:nvPr/>
        </p:nvSpPr>
        <p:spPr bwMode="auto">
          <a:xfrm>
            <a:off x="264886" y="3528786"/>
            <a:ext cx="3810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just"/>
            <a:r>
              <a:rPr lang="en-US" altLang="en-US" sz="2400" i="1" dirty="0">
                <a:latin typeface="Times New Roman" panose="02020603050405020304" pitchFamily="18" charset="0"/>
              </a:rPr>
              <a:t>b.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khiến</a:t>
            </a: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p:sp>
        <p:nvSpPr>
          <p:cNvPr id="139279" name="Rectangle 15"/>
          <p:cNvSpPr>
            <a:spLocks noChangeArrowheads="1"/>
          </p:cNvSpPr>
          <p:nvPr/>
        </p:nvSpPr>
        <p:spPr bwMode="auto">
          <a:xfrm>
            <a:off x="152400" y="4049485"/>
            <a:ext cx="3810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just"/>
            <a:r>
              <a:rPr lang="en-US" altLang="en-US" sz="2400" i="1" dirty="0">
                <a:latin typeface="Times New Roman" panose="02020603050405020304" pitchFamily="18" charset="0"/>
              </a:rPr>
              <a:t>c.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hỏi</a:t>
            </a: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p:sp>
        <p:nvSpPr>
          <p:cNvPr id="139280" name="Oval 16"/>
          <p:cNvSpPr>
            <a:spLocks noChangeArrowheads="1"/>
          </p:cNvSpPr>
          <p:nvPr/>
        </p:nvSpPr>
        <p:spPr bwMode="auto">
          <a:xfrm>
            <a:off x="112486" y="3604986"/>
            <a:ext cx="4572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 i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6" name="WordArt 3"/>
          <p:cNvSpPr>
            <a:spLocks noChangeArrowheads="1" noChangeShapeType="1" noTextEdit="1"/>
          </p:cNvSpPr>
          <p:nvPr/>
        </p:nvSpPr>
        <p:spPr bwMode="auto">
          <a:xfrm>
            <a:off x="1828800" y="336550"/>
            <a:ext cx="5334000" cy="103505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4000" i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4000" i="1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4000" i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, Ai </a:t>
            </a:r>
            <a:r>
              <a:rPr lang="en-US" sz="4000" i="1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i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3264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92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92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9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92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39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39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39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9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139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1000" fill="hold"/>
                                        <p:tgtEl>
                                          <p:spTgt spid="139270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392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9" grpId="0"/>
      <p:bldP spid="139270" grpId="0" animBg="1"/>
      <p:bldP spid="139271" grpId="0" animBg="1"/>
      <p:bldP spid="139272" grpId="0" animBg="1"/>
      <p:bldP spid="139273" grpId="0" animBg="1"/>
      <p:bldP spid="139274" grpId="0" animBg="1"/>
      <p:bldP spid="139275" grpId="0" animBg="1"/>
      <p:bldP spid="139276" grpId="0"/>
      <p:bldP spid="139279" grpId="0"/>
      <p:bldP spid="13928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725001" y="4020516"/>
            <a:ext cx="442408" cy="528831"/>
          </a:xfrm>
          <a:prstGeom prst="ellipse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 4"/>
          <p:cNvSpPr/>
          <p:nvPr/>
        </p:nvSpPr>
        <p:spPr>
          <a:xfrm>
            <a:off x="171244" y="145044"/>
            <a:ext cx="8944453" cy="181588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3200" b="1" dirty="0">
                <a:latin typeface="+mj-lt"/>
              </a:rPr>
              <a:t>I. </a:t>
            </a:r>
            <a:r>
              <a:rPr lang="vi-VN" sz="3200" b="1" u="sng" dirty="0">
                <a:latin typeface="+mj-lt"/>
              </a:rPr>
              <a:t>Nhận xét</a:t>
            </a:r>
          </a:p>
          <a:p>
            <a:r>
              <a:rPr lang="vi-VN" sz="3200" b="1" dirty="0">
                <a:latin typeface="+mj-lt"/>
              </a:rPr>
              <a:t>1. Câu in nghiêng dưới đây dùng làm gì?       </a:t>
            </a:r>
            <a:r>
              <a:rPr lang="vi-VN" sz="3200" dirty="0">
                <a:latin typeface="+mj-lt"/>
              </a:rPr>
              <a:t>Gióng  nhìn mẹ, mở miệng, bật lên thành tiếng: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endParaRPr lang="vi-VN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1244" y="1921831"/>
            <a:ext cx="8835002" cy="39198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3200" i="1" dirty="0">
                <a:solidFill>
                  <a:srgbClr val="FF0000"/>
                </a:solidFill>
                <a:latin typeface="+mj-lt"/>
              </a:rPr>
              <a:t>- Mẹ mời sứ giả vào đây cho con</a:t>
            </a:r>
            <a:r>
              <a:rPr lang="en-US" sz="3200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3200" i="1" dirty="0">
                <a:solidFill>
                  <a:srgbClr val="FF0000"/>
                </a:solidFill>
              </a:rPr>
              <a:t>!</a:t>
            </a:r>
            <a:endParaRPr lang="en-US" sz="3200" i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1244" y="3491811"/>
            <a:ext cx="59731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nghiêng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71244" y="2404682"/>
            <a:ext cx="8458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</a:rPr>
              <a:t>-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3200" b="1" dirty="0">
                <a:latin typeface="Times New Roman" panose="02020603050405020304" pitchFamily="18" charset="0"/>
              </a:rPr>
              <a:t> in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nghiêng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lời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Gióng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nhờ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mẹ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gọi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sứ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giả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vào</a:t>
            </a:r>
            <a:r>
              <a:rPr lang="en-US" altLang="en-US" sz="3200" b="1" dirty="0">
                <a:latin typeface="Times New Roman" panose="02020603050405020304" pitchFamily="18" charset="0"/>
              </a:rPr>
              <a:t>.</a:t>
            </a:r>
            <a:endParaRPr lang="vi-VN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71244" y="4588585"/>
            <a:ext cx="84582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3.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Em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hãy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nói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với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bên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cạnh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để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mượn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quyển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vở</a:t>
            </a:r>
            <a:r>
              <a:rPr lang="en-US" altLang="en-US" sz="2800" b="1" dirty="0">
                <a:latin typeface="Times New Roman" panose="02020603050405020304" pitchFamily="18" charset="0"/>
              </a:rPr>
              <a:t>.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Viết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lại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ấy</a:t>
            </a:r>
            <a:r>
              <a:rPr lang="en-US" altLang="en-US" sz="2800" b="1" dirty="0">
                <a:latin typeface="Times New Roman" panose="02020603050405020304" pitchFamily="18" charset="0"/>
              </a:rPr>
              <a:t>.</a:t>
            </a:r>
            <a:endParaRPr lang="vi-VN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71244" y="5541085"/>
            <a:ext cx="81345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Hà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ơi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mình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mượn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quyển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vở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bạn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!</a:t>
            </a:r>
            <a:endParaRPr lang="vi-VN" altLang="en-US" sz="3200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1244" y="1831767"/>
            <a:ext cx="58063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 i="1" dirty="0">
                <a:latin typeface="+mj-lt"/>
              </a:rPr>
              <a:t>- Mẹ mời sứ giả vào đây cho con</a:t>
            </a:r>
            <a:r>
              <a:rPr lang="en-US" sz="3200" i="1" dirty="0">
                <a:latin typeface="+mj-lt"/>
              </a:rPr>
              <a:t> </a:t>
            </a:r>
            <a:r>
              <a:rPr lang="vi-VN" sz="3200" i="1" dirty="0">
                <a:latin typeface="+mj-lt"/>
              </a:rPr>
              <a:t>!</a:t>
            </a:r>
            <a:endParaRPr lang="vi-VN" sz="3200" dirty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4600" y="4010787"/>
            <a:ext cx="6298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i="1" dirty="0">
                <a:latin typeface="+mj-lt"/>
              </a:rPr>
              <a:t>- Mẹ mời sứ giả vào đây cho con</a:t>
            </a:r>
            <a:r>
              <a:rPr lang="en-US" sz="3200" i="1" dirty="0">
                <a:latin typeface="+mj-lt"/>
              </a:rPr>
              <a:t> </a:t>
            </a:r>
            <a:r>
              <a:rPr lang="vi-VN" sz="3200" i="1" dirty="0">
                <a:latin typeface="+mj-lt"/>
              </a:rPr>
              <a:t> </a:t>
            </a:r>
            <a:r>
              <a:rPr lang="vi-VN" sz="3200" i="1" dirty="0">
                <a:solidFill>
                  <a:srgbClr val="FF0000"/>
                </a:solidFill>
                <a:latin typeface="+mj-lt"/>
              </a:rPr>
              <a:t>!</a:t>
            </a:r>
            <a:endParaRPr lang="vi-VN" sz="32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065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2" grpId="0"/>
      <p:bldP spid="9" grpId="0"/>
      <p:bldP spid="10" grpId="0"/>
      <p:bldP spid="11" grpId="0"/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921204" y="1540976"/>
            <a:ext cx="761365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altLang="en-US" sz="3200">
              <a:latin typeface="VNI Times" pitchFamily="2" charset="0"/>
            </a:endParaRPr>
          </a:p>
          <a:p>
            <a:pPr algn="ctr"/>
            <a:endParaRPr lang="en-US" altLang="en-US" sz="3200">
              <a:latin typeface="VNI Times" pitchFamily="2" charset="0"/>
            </a:endParaRPr>
          </a:p>
          <a:p>
            <a:pPr algn="ctr"/>
            <a:endParaRPr lang="en-US" altLang="en-US" sz="3200">
              <a:latin typeface="VNI Times" pitchFamily="2" charset="0"/>
            </a:endParaRP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3429000" y="569119"/>
            <a:ext cx="23129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khiến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 </a:t>
            </a:r>
            <a:endParaRPr lang="vi-VN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82324" y="1565582"/>
            <a:ext cx="25860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I . </a:t>
            </a:r>
            <a:r>
              <a:rPr lang="en-US" altLang="en-US" sz="2800" b="1" u="sng" dirty="0" err="1">
                <a:latin typeface="Times New Roman" panose="02020603050405020304" pitchFamily="18" charset="0"/>
              </a:rPr>
              <a:t>Nhận</a:t>
            </a:r>
            <a:r>
              <a:rPr lang="en-US" altLang="en-US" sz="28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latin typeface="Times New Roman" panose="02020603050405020304" pitchFamily="18" charset="0"/>
              </a:rPr>
              <a:t>xét</a:t>
            </a:r>
            <a:endParaRPr lang="vi-VN" altLang="en-US" sz="2800" b="1" u="sng" dirty="0">
              <a:latin typeface="Times New Roman" panose="02020603050405020304" pitchFamily="18" charset="0"/>
            </a:endParaRPr>
          </a:p>
        </p:txBody>
      </p:sp>
      <p:sp>
        <p:nvSpPr>
          <p:cNvPr id="7177" name="Text Box 20500"/>
          <p:cNvSpPr txBox="1">
            <a:spLocks noChangeArrowheads="1"/>
          </p:cNvSpPr>
          <p:nvPr/>
        </p:nvSpPr>
        <p:spPr bwMode="auto">
          <a:xfrm>
            <a:off x="493712" y="76200"/>
            <a:ext cx="86201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2800" b="1" u="sng" dirty="0" err="1">
                <a:latin typeface="Times New Roman" panose="02020603050405020304" pitchFamily="18" charset="0"/>
              </a:rPr>
              <a:t>Luyện</a:t>
            </a:r>
            <a:r>
              <a:rPr lang="en-US" altLang="en-US" sz="28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latin typeface="Times New Roman" panose="02020603050405020304" pitchFamily="18" charset="0"/>
              </a:rPr>
              <a:t>từ</a:t>
            </a:r>
            <a:r>
              <a:rPr lang="en-US" altLang="en-US" sz="28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latin typeface="Times New Roman" panose="02020603050405020304" pitchFamily="18" charset="0"/>
              </a:rPr>
              <a:t>câu</a:t>
            </a:r>
            <a:endParaRPr lang="en-US" altLang="en-US" sz="2800" b="1" u="sng" dirty="0">
              <a:latin typeface="Times New Roman" panose="02020603050405020304" pitchFamily="18" charset="0"/>
            </a:endParaRPr>
          </a:p>
        </p:txBody>
      </p:sp>
      <p:sp>
        <p:nvSpPr>
          <p:cNvPr id="7178" name="Rectangle 4"/>
          <p:cNvSpPr>
            <a:spLocks noChangeArrowheads="1"/>
          </p:cNvSpPr>
          <p:nvPr/>
        </p:nvSpPr>
        <p:spPr bwMode="auto">
          <a:xfrm>
            <a:off x="523875" y="0"/>
            <a:ext cx="86201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20503" name="Text Box 20502"/>
          <p:cNvSpPr txBox="1">
            <a:spLocks noChangeArrowheads="1"/>
          </p:cNvSpPr>
          <p:nvPr/>
        </p:nvSpPr>
        <p:spPr bwMode="auto">
          <a:xfrm>
            <a:off x="82324" y="2074376"/>
            <a:ext cx="25860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II.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Ghi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nhớ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20504" name="Text Box 20503"/>
          <p:cNvSpPr txBox="1">
            <a:spLocks noChangeArrowheads="1"/>
          </p:cNvSpPr>
          <p:nvPr/>
        </p:nvSpPr>
        <p:spPr bwMode="auto">
          <a:xfrm>
            <a:off x="82324" y="3959983"/>
            <a:ext cx="903242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* 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Khi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viết</a:t>
            </a:r>
            <a:r>
              <a:rPr lang="en-US" altLang="en-US" sz="2800" b="1" dirty="0">
                <a:latin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cuối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khiến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dấu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chấm</a:t>
            </a:r>
            <a:r>
              <a:rPr lang="en-US" altLang="en-US" sz="2800" b="1" dirty="0">
                <a:latin typeface="Times New Roman" panose="02020603050405020304" pitchFamily="18" charset="0"/>
              </a:rPr>
              <a:t> than ( ! )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hoặc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dấu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chấm</a:t>
            </a:r>
            <a:r>
              <a:rPr lang="en-US" altLang="en-US" sz="28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0505" name="Text Box 20504"/>
          <p:cNvSpPr txBox="1">
            <a:spLocks noChangeArrowheads="1"/>
          </p:cNvSpPr>
          <p:nvPr/>
        </p:nvSpPr>
        <p:spPr bwMode="auto">
          <a:xfrm>
            <a:off x="76200" y="5192712"/>
            <a:ext cx="66802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2.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Khi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viết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cuối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khiến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dấu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gì</a:t>
            </a:r>
            <a:r>
              <a:rPr lang="en-US" altLang="en-US" sz="2800" b="1" dirty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0506" name="Text Box 20505"/>
          <p:cNvSpPr txBox="1">
            <a:spLocks noChangeArrowheads="1"/>
          </p:cNvSpPr>
          <p:nvPr/>
        </p:nvSpPr>
        <p:spPr bwMode="auto">
          <a:xfrm>
            <a:off x="76200" y="2576810"/>
            <a:ext cx="906870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* 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khiến</a:t>
            </a:r>
            <a:r>
              <a:rPr lang="en-US" altLang="en-US" sz="2800" b="1" dirty="0">
                <a:latin typeface="Times New Roman" panose="02020603050405020304" pitchFamily="18" charset="0"/>
              </a:rPr>
              <a:t> (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cầu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khiến</a:t>
            </a:r>
            <a:r>
              <a:rPr lang="en-US" altLang="en-US" sz="2800" b="1" dirty="0">
                <a:latin typeface="Times New Roman" panose="02020603050405020304" pitchFamily="18" charset="0"/>
              </a:rPr>
              <a:t> )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dùng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để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nêu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yêu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cầu</a:t>
            </a:r>
            <a:r>
              <a:rPr lang="en-US" altLang="en-US" sz="2800" b="1" dirty="0">
                <a:latin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đề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nghị</a:t>
            </a:r>
            <a:r>
              <a:rPr lang="en-US" altLang="en-US" sz="2800" b="1" dirty="0">
                <a:latin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mong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muốn</a:t>
            </a:r>
            <a:r>
              <a:rPr lang="en-US" altLang="en-US" sz="2800" b="1" dirty="0">
                <a:latin typeface="Times New Roman" panose="02020603050405020304" pitchFamily="18" charset="0"/>
              </a:rPr>
              <a:t>,…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người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nói</a:t>
            </a:r>
            <a:r>
              <a:rPr lang="en-US" altLang="en-US" sz="2800" b="1" dirty="0">
                <a:latin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người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viết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với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người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khác</a:t>
            </a:r>
            <a:r>
              <a:rPr lang="en-US" altLang="en-US" sz="28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0507" name="Text Box 20506"/>
          <p:cNvSpPr txBox="1">
            <a:spLocks noChangeArrowheads="1"/>
          </p:cNvSpPr>
          <p:nvPr/>
        </p:nvSpPr>
        <p:spPr bwMode="auto">
          <a:xfrm>
            <a:off x="81417" y="1077912"/>
            <a:ext cx="86201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1.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2800" b="1" dirty="0">
                <a:latin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khiến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dùng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để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làm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gì</a:t>
            </a:r>
            <a:r>
              <a:rPr lang="en-US" altLang="en-US" sz="2800" b="1" dirty="0">
                <a:latin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0258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3" grpId="0"/>
      <p:bldP spid="20504" grpId="0"/>
      <p:bldP spid="20505" grpId="0"/>
      <p:bldP spid="20505" grpId="1"/>
      <p:bldP spid="20506" grpId="0"/>
      <p:bldP spid="20507" grpId="0"/>
      <p:bldP spid="2050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400" y="-23039"/>
            <a:ext cx="7086600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vi-VN" sz="2200" b="1" dirty="0">
                <a:latin typeface="Times New Roman" pitchFamily="18" charset="0"/>
                <a:cs typeface="Times New Roman" pitchFamily="18" charset="0"/>
              </a:rPr>
              <a:t>II. Luyện tập</a:t>
            </a:r>
            <a:endParaRPr lang="vi-VN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200" b="1" dirty="0">
                <a:latin typeface="Times New Roman" pitchFamily="18" charset="0"/>
                <a:cs typeface="Times New Roman" pitchFamily="18" charset="0"/>
              </a:rPr>
              <a:t>1. Tìm câu khiến trong những đoạn trích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vi-VN" sz="22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a) Cuối cùng, nàng quay lại bảo thị nữ:</a:t>
            </a:r>
            <a:br>
              <a:rPr lang="vi-VN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Hãy gọi người hàng hành vào cho ta!</a:t>
            </a:r>
          </a:p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LỌ NƯỚC THẦN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b) Một anh chiến sĩ đến nâng con cá lên hai bàn tay nói nựng: “Có đau không, chú mình? Lần sau, khi nhảy múa phải chú ý nhé! Đừng có nhảy lên boong tàu!”</a:t>
            </a:r>
          </a:p>
          <a:p>
            <a:pPr algn="ctr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HÀ ĐÌNH CẨN</a:t>
            </a:r>
            <a:endParaRPr lang="vi-VN" sz="2000" dirty="0">
              <a:latin typeface="Times New Roman" pitchFamily="18" charset="0"/>
              <a:cs typeface="Times New Roman" pitchFamily="18" charset="0"/>
            </a:endParaRPr>
          </a:p>
          <a:p>
            <a:br>
              <a:rPr lang="vi-VN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Con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rùa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vàng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sợ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nhô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thêm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nữa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tiến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sát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phía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vua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nói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-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Nhà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vua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hoàn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gươm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lại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cho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Long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Vương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!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SỰ TÍCH HỒ GƯƠM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d)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Ông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lão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nghe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xong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bảo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rằng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- Con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đi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chặt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cho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đủ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trăm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đốt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tre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mang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đây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cho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ta.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CÂY TRE TRĂM ĐỐT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img.loigiaihay.com/picture/2020/0222/t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025" y="3886200"/>
            <a:ext cx="18288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s://img.loigiaihay.com/picture/2020/0222/t2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025" y="5486400"/>
            <a:ext cx="1889975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s://img.loigiaihay.com/picture/2020/0222/t17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010" y="554213"/>
            <a:ext cx="1933575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img.loigiaihay.com/picture/2020/0222/t18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133600"/>
            <a:ext cx="1903471" cy="1337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28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147" y="-54429"/>
            <a:ext cx="9020653" cy="632480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5400" dirty="0">
                <a:latin typeface="Times New Roman" pitchFamily="18" charset="0"/>
                <a:cs typeface="Times New Roman" pitchFamily="18" charset="0"/>
              </a:rPr>
              <a:t>a) Cuối cùng, nàng quay lại bảo thị nữ:</a:t>
            </a:r>
            <a:br>
              <a:rPr lang="vi-VN" sz="5400" dirty="0">
                <a:latin typeface="Times New Roman" pitchFamily="18" charset="0"/>
                <a:cs typeface="Times New Roman" pitchFamily="18" charset="0"/>
              </a:rPr>
            </a:b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vi-VN" sz="5400" dirty="0">
                <a:latin typeface="Times New Roman" pitchFamily="18" charset="0"/>
                <a:cs typeface="Times New Roman" pitchFamily="18" charset="0"/>
              </a:rPr>
              <a:t>Hãy gọi người hàng hành vào cho ta!</a:t>
            </a:r>
          </a:p>
          <a:p>
            <a:pPr algn="ctr">
              <a:lnSpc>
                <a:spcPct val="150000"/>
              </a:lnSpc>
            </a:pP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400" dirty="0">
                <a:latin typeface="Times New Roman" pitchFamily="18" charset="0"/>
                <a:cs typeface="Times New Roman" pitchFamily="18" charset="0"/>
              </a:rPr>
              <a:t>LỌ NƯỚC THẦN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2705204"/>
            <a:ext cx="8915400" cy="224779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vi-VN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gọi người hàng hành </a:t>
            </a:r>
            <a:endParaRPr lang="en-US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 cho ta</a:t>
            </a:r>
            <a:r>
              <a:rPr lang="en-US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42954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147" y="226159"/>
            <a:ext cx="9020653" cy="655564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5400" dirty="0">
                <a:latin typeface="Times New Roman" pitchFamily="18" charset="0"/>
                <a:cs typeface="Times New Roman" pitchFamily="18" charset="0"/>
              </a:rPr>
              <a:t>) Một anh chiến sĩ đến nâng con cá lên hai bàn tay nói nựng: “Có đau không, chú mình?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5400" dirty="0">
                <a:latin typeface="Times New Roman" pitchFamily="18" charset="0"/>
                <a:cs typeface="Times New Roman" pitchFamily="18" charset="0"/>
              </a:rPr>
              <a:t> Lần sau, khi nhảy múa phải chú ý nhé! Đừng có nhảy lên boong tàu!”</a:t>
            </a:r>
          </a:p>
          <a:p>
            <a:pPr algn="ctr"/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                           </a:t>
            </a:r>
          </a:p>
          <a:p>
            <a:pPr algn="ctr"/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HÀ ĐÌNH CẨN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2740759"/>
            <a:ext cx="8915400" cy="25908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 sau, khi nhảy múa phải chú ý nhé</a:t>
            </a:r>
            <a:r>
              <a:rPr lang="en-US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Đừng có nhảy lên boong tàu</a:t>
            </a:r>
            <a:r>
              <a:rPr lang="en-US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!”</a:t>
            </a:r>
          </a:p>
        </p:txBody>
      </p:sp>
    </p:spTree>
    <p:extLst>
      <p:ext uri="{BB962C8B-B14F-4D97-AF65-F5344CB8AC3E}">
        <p14:creationId xmlns:p14="http://schemas.microsoft.com/office/powerpoint/2010/main" val="164734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147" y="567690"/>
            <a:ext cx="9020653" cy="56323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Con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rùa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vàng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sợ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nhô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thêm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nữa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tiến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sát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phía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vua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và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nói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kumimoji="0" 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-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Nhà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vua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hoàn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gươm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lại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cho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Long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Vương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!</a:t>
            </a:r>
            <a:endParaRPr kumimoji="0" 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5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</a:t>
            </a:r>
            <a:r>
              <a:rPr kumimoji="0" lang="en-US" sz="36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SỰ TÍCH HỒ GƯƠM</a:t>
            </a:r>
            <a:endParaRPr kumimoji="0" lang="en-US" sz="3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" y="3124200"/>
            <a:ext cx="8991600" cy="1524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-</a:t>
            </a:r>
            <a:r>
              <a:rPr kumimoji="0" lang="en-US" sz="54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Nhà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vua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hoàn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gươm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lại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cho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Long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Vương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71184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" y="-36195"/>
            <a:ext cx="9020653" cy="68941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5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d)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Ông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lão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nghe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xong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bảo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rằng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kumimoji="0" 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- Con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đi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chặt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cho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đủ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trăm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đốt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tre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mang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đây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cho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ta.</a:t>
            </a:r>
            <a:endParaRPr kumimoji="0" 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5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</a:t>
            </a:r>
            <a:r>
              <a:rPr kumimoji="0" lang="en-US" sz="32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CÂY TRE TRĂM ĐỐT</a:t>
            </a:r>
            <a:endParaRPr kumimoji="0" lang="en-US" sz="3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2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1" y="2478405"/>
            <a:ext cx="8839200" cy="248179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- Con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đi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chặt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cho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đủ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trăm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đốt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tre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mang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đây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5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cho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ta.</a:t>
            </a:r>
          </a:p>
        </p:txBody>
      </p:sp>
    </p:spTree>
    <p:extLst>
      <p:ext uri="{BB962C8B-B14F-4D97-AF65-F5344CB8AC3E}">
        <p14:creationId xmlns:p14="http://schemas.microsoft.com/office/powerpoint/2010/main" val="199461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56139"/>
            <a:ext cx="8991600" cy="689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1. Tìm câu khiến trong những đoạn trích đã cho: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Cuối cùng, nàng quay lại bảo thị nữ:</a:t>
            </a:r>
            <a:br>
              <a:rPr lang="vi-VN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 gọi người hàng hành vào cho ta!</a:t>
            </a:r>
          </a:p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LỌ NƯỚC THẦN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Một anh chiến sĩ đến nâng con cá lên hai bàn tay nói nựng: “Có đau không, chú mình? </a:t>
            </a:r>
            <a:r>
              <a:rPr lang="vi-VN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 sau, khi nhảy múa phải chú ý nhé! Đừng có nhảy lên boong tàu!”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HÀ ĐÌNH CẨN</a:t>
            </a:r>
          </a:p>
          <a:p>
            <a:br>
              <a:rPr lang="vi-VN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Con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rùa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vàng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sợ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nhô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thêm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nữa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tiến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sát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phía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vua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nói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Nhà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vua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hoàn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gươm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lại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cho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Long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Vương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SỰ TÍCH HỒ GƯƠM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d)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Ông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lão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nghe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xong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bảo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rằng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 Con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đi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chặt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cho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đủ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trăm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đốt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tre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mang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đây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cho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ta.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</a:t>
            </a:r>
            <a:br>
              <a: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CÂY TRE TRĂM ĐỐT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63001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772</Words>
  <Application>Microsoft Office PowerPoint</Application>
  <PresentationFormat>On-screen Show (4:3)</PresentationFormat>
  <Paragraphs>138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Segoe UI Historic</vt:lpstr>
      <vt:lpstr>Times New Roman</vt:lpstr>
      <vt:lpstr>VNI 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TTC</dc:creator>
  <cp:lastModifiedBy>Admin</cp:lastModifiedBy>
  <cp:revision>35</cp:revision>
  <dcterms:created xsi:type="dcterms:W3CDTF">2021-03-20T16:10:31Z</dcterms:created>
  <dcterms:modified xsi:type="dcterms:W3CDTF">2023-03-25T17:37:54Z</dcterms:modified>
</cp:coreProperties>
</file>