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63" r:id="rId3"/>
    <p:sldId id="271" r:id="rId4"/>
    <p:sldId id="266" r:id="rId5"/>
    <p:sldId id="259" r:id="rId6"/>
    <p:sldId id="262" r:id="rId7"/>
    <p:sldId id="267" r:id="rId8"/>
    <p:sldId id="268" r:id="rId9"/>
    <p:sldId id="269" r:id="rId10"/>
    <p:sldId id="272" r:id="rId11"/>
    <p:sldId id="270" r:id="rId12"/>
    <p:sldId id="273" r:id="rId13"/>
    <p:sldId id="277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4FFF-771E-429F-A177-4C3E81B20310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D7CBE-83C0-4E17-A8B4-A2F82BF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4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2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7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4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0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9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05FA-56A1-4E58-BBB2-6A44C72AFFFA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ẫu Giáo Phim Hoạt Hình Tuyển Sinh Dễ Thương, Vật Liệu Tươi, Nền, Tài Hình  nền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10591799" cy="7696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-304800" y="3733800"/>
            <a:ext cx="10591799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câu</a:t>
            </a:r>
            <a:endParaRPr lang="en-US" sz="2400" b="1" dirty="0">
              <a:latin typeface="Times New Roman" pitchFamily="18" charset="0"/>
              <a:ea typeface="Segoe UI Historic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khiến</a:t>
            </a:r>
            <a:endParaRPr lang="en-US" sz="2400" b="1" dirty="0">
              <a:latin typeface="Times New Roman" pitchFamily="18" charset="0"/>
              <a:ea typeface="Segoe UI Historic" pitchFamily="34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C276D2-3C7D-01E6-061F-FB44DC3E6D3F}"/>
              </a:ext>
            </a:extLst>
          </p:cNvPr>
          <p:cNvSpPr txBox="1"/>
          <p:nvPr/>
        </p:nvSpPr>
        <p:spPr>
          <a:xfrm>
            <a:off x="1676400" y="27432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12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THỊ MINH KHAI</a:t>
            </a:r>
          </a:p>
        </p:txBody>
      </p:sp>
    </p:spTree>
    <p:extLst>
      <p:ext uri="{BB962C8B-B14F-4D97-AF65-F5344CB8AC3E}">
        <p14:creationId xmlns:p14="http://schemas.microsoft.com/office/powerpoint/2010/main" val="201420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4983163"/>
            <a:ext cx="88233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Text Box 9232"/>
          <p:cNvSpPr txBox="1">
            <a:spLocks noChangeArrowheads="1"/>
          </p:cNvSpPr>
          <p:nvPr/>
        </p:nvSpPr>
        <p:spPr bwMode="auto">
          <a:xfrm>
            <a:off x="142875" y="2055019"/>
            <a:ext cx="87042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sách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khoa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Việt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Toán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4" name="Text Box 9233"/>
          <p:cNvSpPr txBox="1">
            <a:spLocks noChangeArrowheads="1"/>
          </p:cNvSpPr>
          <p:nvPr/>
        </p:nvSpPr>
        <p:spPr bwMode="auto">
          <a:xfrm>
            <a:off x="142875" y="42457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Hãy kể về những đổi mới ở quê em.</a:t>
            </a:r>
          </a:p>
        </p:txBody>
      </p:sp>
      <p:sp>
        <p:nvSpPr>
          <p:cNvPr id="9235" name="Text Box 9234"/>
          <p:cNvSpPr txBox="1">
            <a:spLocks noChangeArrowheads="1"/>
          </p:cNvSpPr>
          <p:nvPr/>
        </p:nvSpPr>
        <p:spPr bwMode="auto">
          <a:xfrm>
            <a:off x="142875" y="36361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Hãy tính chu vi và diện tích của hình chữ nhật đó.</a:t>
            </a:r>
          </a:p>
        </p:txBody>
      </p:sp>
      <p:sp>
        <p:nvSpPr>
          <p:cNvPr id="9236" name="Text Box 9235"/>
          <p:cNvSpPr txBox="1">
            <a:spLocks noChangeArrowheads="1"/>
          </p:cNvSpPr>
          <p:nvPr/>
        </p:nvSpPr>
        <p:spPr bwMode="auto">
          <a:xfrm>
            <a:off x="142875" y="30265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Vào ngay ! ( Ga - vrốt ngoài chiến luỹ)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403600" y="914400"/>
            <a:ext cx="2336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800" b="1" dirty="0">
                <a:latin typeface="Times New Roman" panose="02020603050405020304" pitchFamily="18" charset="0"/>
              </a:rPr>
              <a:t>  </a:t>
            </a:r>
            <a:endParaRPr lang="vi-V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0248" name="Text Box 9237"/>
          <p:cNvSpPr txBox="1">
            <a:spLocks noChangeArrowheads="1"/>
          </p:cNvSpPr>
          <p:nvPr/>
        </p:nvSpPr>
        <p:spPr bwMode="auto">
          <a:xfrm>
            <a:off x="381000" y="339725"/>
            <a:ext cx="87042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 u="sng" dirty="0" err="1"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10249" name="Text Box 9239"/>
          <p:cNvSpPr txBox="1">
            <a:spLocks noChangeArrowheads="1"/>
          </p:cNvSpPr>
          <p:nvPr/>
        </p:nvSpPr>
        <p:spPr bwMode="auto">
          <a:xfrm>
            <a:off x="142875" y="1317625"/>
            <a:ext cx="2828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III.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Luyện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/>
      <p:bldP spid="9234" grpId="0"/>
      <p:bldP spid="9235" grpId="0"/>
      <p:bldP spid="92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35686"/>
            <a:ext cx="765305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922" y="1728319"/>
            <a:ext cx="449674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8928" y="3428729"/>
            <a:ext cx="5024132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u="sng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531" y="5187028"/>
            <a:ext cx="6678430" cy="13075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u="sng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253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638800"/>
            <a:ext cx="8070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06400" y="2286000"/>
            <a:ext cx="8569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3. Hãy đặt một câu khiến để nói với bạn, với anh chị, hoặc với cô giáo ( thầy giáo ).</a:t>
            </a:r>
          </a:p>
        </p:txBody>
      </p:sp>
      <p:sp>
        <p:nvSpPr>
          <p:cNvPr id="10256" name="Text Box 10255"/>
          <p:cNvSpPr txBox="1">
            <a:spLocks noChangeArrowheads="1"/>
          </p:cNvSpPr>
          <p:nvPr/>
        </p:nvSpPr>
        <p:spPr bwMode="auto">
          <a:xfrm>
            <a:off x="396875" y="4876800"/>
            <a:ext cx="83550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Em xin phép cô cho em vào lớp ạ ! </a:t>
            </a:r>
          </a:p>
        </p:txBody>
      </p:sp>
      <p:sp>
        <p:nvSpPr>
          <p:cNvPr id="10257" name="Text Box 10256"/>
          <p:cNvSpPr txBox="1">
            <a:spLocks noChangeArrowheads="1"/>
          </p:cNvSpPr>
          <p:nvPr/>
        </p:nvSpPr>
        <p:spPr bwMode="auto">
          <a:xfrm>
            <a:off x="396875" y="3987800"/>
            <a:ext cx="83550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Chị ơi, cho em mượn con gấu bông của chị một lát nhé !</a:t>
            </a:r>
          </a:p>
        </p:txBody>
      </p:sp>
      <p:sp>
        <p:nvSpPr>
          <p:cNvPr id="10259" name="Text Box 10258"/>
          <p:cNvSpPr txBox="1">
            <a:spLocks noChangeArrowheads="1"/>
          </p:cNvSpPr>
          <p:nvPr/>
        </p:nvSpPr>
        <p:spPr bwMode="auto">
          <a:xfrm>
            <a:off x="406400" y="3352800"/>
            <a:ext cx="8142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- Cho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mượn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bút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bạn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</a:t>
            </a:r>
            <a:r>
              <a:rPr lang="en-US" altLang="en-US" sz="2800" b="1" dirty="0">
                <a:latin typeface="Times New Roman" panose="02020603050405020304" pitchFamily="18" charset="0"/>
              </a:rPr>
              <a:t> !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384550" y="1066800"/>
            <a:ext cx="2300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Câu khiến     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1272" name="Text Box 10260"/>
          <p:cNvSpPr txBox="1">
            <a:spLocks noChangeArrowheads="1"/>
          </p:cNvSpPr>
          <p:nvPr/>
        </p:nvSpPr>
        <p:spPr bwMode="auto">
          <a:xfrm>
            <a:off x="406400" y="533400"/>
            <a:ext cx="8569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latin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11273" name="Text Box 10262"/>
          <p:cNvSpPr txBox="1">
            <a:spLocks noChangeArrowheads="1"/>
          </p:cNvSpPr>
          <p:nvPr/>
        </p:nvSpPr>
        <p:spPr bwMode="auto">
          <a:xfrm>
            <a:off x="131763" y="1600200"/>
            <a:ext cx="2786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III.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72706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6" grpId="0"/>
      <p:bldP spid="10257" grpId="0"/>
      <p:bldP spid="102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371600" y="2133600"/>
            <a:ext cx="6477000" cy="213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07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3"/>
          <p:cNvSpPr>
            <a:spLocks noChangeArrowheads="1" noChangeShapeType="1" noTextEdit="1"/>
          </p:cNvSpPr>
          <p:nvPr/>
        </p:nvSpPr>
        <p:spPr bwMode="auto">
          <a:xfrm>
            <a:off x="1828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49943" y="2218872"/>
            <a:ext cx="495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endParaRPr lang="en-US" altLang="en-US" sz="2400" b="1" i="1">
              <a:latin typeface="Times New Roman" panose="02020603050405020304" pitchFamily="18" charset="0"/>
            </a:endParaRPr>
          </a:p>
          <a:p>
            <a:pPr algn="just"/>
            <a:endParaRPr lang="en-US" altLang="en-US" sz="2400" b="1" i="1">
              <a:latin typeface="Times New Roman" panose="02020603050405020304" pitchFamily="18" charset="0"/>
            </a:endParaRPr>
          </a:p>
          <a:p>
            <a:pPr algn="just"/>
            <a:r>
              <a:rPr lang="en-US" altLang="en-US" sz="2400" b="1" i="1">
                <a:latin typeface="Times New Roman" panose="02020603050405020304" pitchFamily="18" charset="0"/>
              </a:rPr>
              <a:t>  1. Câu khiến </a:t>
            </a:r>
            <a:r>
              <a:rPr lang="en-US" altLang="en-US" sz="2400" i="1">
                <a:latin typeface="Times New Roman" panose="02020603050405020304" pitchFamily="18" charset="0"/>
              </a:rPr>
              <a:t>dùng để </a:t>
            </a:r>
            <a:r>
              <a:rPr lang="en-US" altLang="en-US" sz="2400" b="1" i="1">
                <a:latin typeface="Times New Roman" panose="02020603050405020304" pitchFamily="18" charset="0"/>
              </a:rPr>
              <a:t>:</a:t>
            </a:r>
          </a:p>
          <a:p>
            <a:pPr algn="just"/>
            <a:endParaRPr lang="en-US" altLang="en-US" sz="2400" i="1">
              <a:latin typeface="Times New Roman" panose="02020603050405020304" pitchFamily="18" charset="0"/>
            </a:endParaRPr>
          </a:p>
          <a:p>
            <a:pPr algn="just"/>
            <a:r>
              <a:rPr lang="en-US" altLang="en-US" sz="2400">
                <a:latin typeface="Times New Roman" panose="02020603050405020304" pitchFamily="18" charset="0"/>
              </a:rPr>
              <a:t>        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38246" name="AutoShape 6"/>
          <p:cNvSpPr>
            <a:spLocks noChangeArrowheads="1"/>
          </p:cNvSpPr>
          <p:nvPr/>
        </p:nvSpPr>
        <p:spPr bwMode="auto">
          <a:xfrm>
            <a:off x="7608888" y="323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8247" name="AutoShape 7"/>
          <p:cNvSpPr>
            <a:spLocks noChangeArrowheads="1"/>
          </p:cNvSpPr>
          <p:nvPr/>
        </p:nvSpPr>
        <p:spPr bwMode="auto">
          <a:xfrm>
            <a:off x="7612063" y="3302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38248" name="AutoShape 8"/>
          <p:cNvSpPr>
            <a:spLocks noChangeArrowheads="1"/>
          </p:cNvSpPr>
          <p:nvPr/>
        </p:nvSpPr>
        <p:spPr bwMode="auto">
          <a:xfrm>
            <a:off x="7616825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7608888" y="3095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8250" name="AutoShape 10"/>
          <p:cNvSpPr>
            <a:spLocks noChangeArrowheads="1"/>
          </p:cNvSpPr>
          <p:nvPr/>
        </p:nvSpPr>
        <p:spPr bwMode="auto">
          <a:xfrm>
            <a:off x="7608888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38251" name="AutoShape 11"/>
          <p:cNvSpPr>
            <a:spLocks noChangeArrowheads="1"/>
          </p:cNvSpPr>
          <p:nvPr/>
        </p:nvSpPr>
        <p:spPr bwMode="auto">
          <a:xfrm>
            <a:off x="7599363" y="3048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602343" y="2799443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</a:rPr>
              <a:t>a.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Hỏi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chưa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602343" y="32766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</a:rPr>
              <a:t>b.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Miêu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tả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thuật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sự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sự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2400" i="1" dirty="0">
                <a:latin typeface="Times New Roman" panose="02020603050405020304" pitchFamily="18" charset="0"/>
              </a:rPr>
              <a:t>… </a:t>
            </a:r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449943" y="3733800"/>
            <a:ext cx="86940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</a:rPr>
              <a:t>   c.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mong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400" i="1" dirty="0">
                <a:latin typeface="Times New Roman" panose="02020603050405020304" pitchFamily="18" charset="0"/>
              </a:rPr>
              <a:t>, …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400" i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602343" y="376829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7087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824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/>
      <p:bldP spid="138246" grpId="0" animBg="1"/>
      <p:bldP spid="138247" grpId="0" animBg="1"/>
      <p:bldP spid="138248" grpId="0" animBg="1"/>
      <p:bldP spid="138249" grpId="0" animBg="1"/>
      <p:bldP spid="138250" grpId="0" animBg="1"/>
      <p:bldP spid="138251" grpId="0" animBg="1"/>
      <p:bldP spid="138253" grpId="0"/>
      <p:bldP spid="138254" grpId="0"/>
      <p:bldP spid="138255" grpId="0"/>
      <p:bldP spid="1382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3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en-US" sz="4000" i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-3629" y="25146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2400" b="1" i="1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400" b="1" i="1" dirty="0">
                <a:latin typeface="Times New Roman" panose="02020603050405020304" pitchFamily="18" charset="0"/>
              </a:rPr>
              <a:t>2.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:</a:t>
            </a:r>
          </a:p>
          <a:p>
            <a:pPr algn="ctr">
              <a:buFontTx/>
              <a:buChar char="•"/>
            </a:pP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152400" y="346052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b. 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chấm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228600" y="39179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 i="1">
                <a:latin typeface="Times New Roman" panose="02020603050405020304" pitchFamily="18" charset="0"/>
              </a:rPr>
              <a:t>c. Cả hai ý trên</a:t>
            </a: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152400" y="30480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400" i="1">
                <a:latin typeface="Times New Roman" panose="02020603050405020304" pitchFamily="18" charset="0"/>
              </a:rPr>
              <a:t>Dấu chấm than</a:t>
            </a:r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7443788" y="527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4157" name="AutoShape 13"/>
          <p:cNvSpPr>
            <a:spLocks noChangeArrowheads="1"/>
          </p:cNvSpPr>
          <p:nvPr/>
        </p:nvSpPr>
        <p:spPr bwMode="auto">
          <a:xfrm>
            <a:off x="7446963" y="533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>
            <a:off x="7451725" y="5175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34159" name="AutoShape 15"/>
          <p:cNvSpPr>
            <a:spLocks noChangeArrowheads="1"/>
          </p:cNvSpPr>
          <p:nvPr/>
        </p:nvSpPr>
        <p:spPr bwMode="auto">
          <a:xfrm>
            <a:off x="7443788" y="5127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4160" name="AutoShape 16"/>
          <p:cNvSpPr>
            <a:spLocks noChangeArrowheads="1"/>
          </p:cNvSpPr>
          <p:nvPr/>
        </p:nvSpPr>
        <p:spPr bwMode="auto">
          <a:xfrm>
            <a:off x="7443788" y="5175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34161" name="AutoShape 17"/>
          <p:cNvSpPr>
            <a:spLocks noChangeArrowheads="1"/>
          </p:cNvSpPr>
          <p:nvPr/>
        </p:nvSpPr>
        <p:spPr bwMode="auto">
          <a:xfrm>
            <a:off x="7434263" y="5080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34173" name="Oval 29"/>
          <p:cNvSpPr>
            <a:spLocks noChangeArrowheads="1"/>
          </p:cNvSpPr>
          <p:nvPr/>
        </p:nvSpPr>
        <p:spPr bwMode="auto">
          <a:xfrm>
            <a:off x="152400" y="39179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" name="WordArt 3"/>
          <p:cNvSpPr>
            <a:spLocks noChangeArrowheads="1" noChangeShapeType="1" noTextEdit="1"/>
          </p:cNvSpPr>
          <p:nvPr/>
        </p:nvSpPr>
        <p:spPr bwMode="auto">
          <a:xfrm>
            <a:off x="1828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41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415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  <p:bldP spid="134153" grpId="0"/>
      <p:bldP spid="134155" grpId="0"/>
      <p:bldP spid="134156" grpId="0" animBg="1"/>
      <p:bldP spid="134157" grpId="0" animBg="1"/>
      <p:bldP spid="134158" grpId="0" animBg="1"/>
      <p:bldP spid="134159" grpId="0" animBg="1"/>
      <p:bldP spid="134160" grpId="0" animBg="1"/>
      <p:bldP spid="134161" grpId="0" animBg="1"/>
      <p:bldP spid="1341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152400" y="2286000"/>
            <a:ext cx="510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2400" b="1" i="1" dirty="0">
                <a:latin typeface="Times New Roman" panose="02020603050405020304" pitchFamily="18" charset="0"/>
              </a:rPr>
              <a:t>3.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:  “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Con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.”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9270" name="AutoShape 6"/>
          <p:cNvSpPr>
            <a:spLocks noChangeArrowheads="1"/>
          </p:cNvSpPr>
          <p:nvPr/>
        </p:nvSpPr>
        <p:spPr bwMode="auto">
          <a:xfrm>
            <a:off x="7608888" y="323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7612063" y="3302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>
            <a:off x="7616825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39273" name="AutoShape 9"/>
          <p:cNvSpPr>
            <a:spLocks noChangeArrowheads="1"/>
          </p:cNvSpPr>
          <p:nvPr/>
        </p:nvSpPr>
        <p:spPr bwMode="auto">
          <a:xfrm>
            <a:off x="7608888" y="3095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9274" name="AutoShape 10"/>
          <p:cNvSpPr>
            <a:spLocks noChangeArrowheads="1"/>
          </p:cNvSpPr>
          <p:nvPr/>
        </p:nvSpPr>
        <p:spPr bwMode="auto">
          <a:xfrm>
            <a:off x="7608888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39275" name="AutoShape 11"/>
          <p:cNvSpPr>
            <a:spLocks noChangeArrowheads="1"/>
          </p:cNvSpPr>
          <p:nvPr/>
        </p:nvSpPr>
        <p:spPr bwMode="auto">
          <a:xfrm>
            <a:off x="7599363" y="3048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152400" y="2986314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2400" i="1" dirty="0">
                <a:latin typeface="Times New Roman" panose="02020603050405020304" pitchFamily="18" charset="0"/>
              </a:rPr>
              <a:t>a.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kể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264886" y="3528786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2400" i="1" dirty="0">
                <a:latin typeface="Times New Roman" panose="02020603050405020304" pitchFamily="18" charset="0"/>
              </a:rPr>
              <a:t>b.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khiến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152400" y="4049485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2400" i="1" dirty="0">
                <a:latin typeface="Times New Roman" panose="02020603050405020304" pitchFamily="18" charset="0"/>
              </a:rPr>
              <a:t>c.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hỏi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9280" name="Oval 16"/>
          <p:cNvSpPr>
            <a:spLocks noChangeArrowheads="1"/>
          </p:cNvSpPr>
          <p:nvPr/>
        </p:nvSpPr>
        <p:spPr bwMode="auto">
          <a:xfrm>
            <a:off x="112486" y="3604986"/>
            <a:ext cx="4572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" name="WordArt 3"/>
          <p:cNvSpPr>
            <a:spLocks noChangeArrowheads="1" noChangeShapeType="1" noTextEdit="1"/>
          </p:cNvSpPr>
          <p:nvPr/>
        </p:nvSpPr>
        <p:spPr bwMode="auto">
          <a:xfrm>
            <a:off x="1828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326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927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/>
      <p:bldP spid="139270" grpId="0" animBg="1"/>
      <p:bldP spid="139271" grpId="0" animBg="1"/>
      <p:bldP spid="139272" grpId="0" animBg="1"/>
      <p:bldP spid="139273" grpId="0" animBg="1"/>
      <p:bldP spid="139274" grpId="0" animBg="1"/>
      <p:bldP spid="139275" grpId="0" animBg="1"/>
      <p:bldP spid="139276" grpId="0"/>
      <p:bldP spid="139279" grpId="0"/>
      <p:bldP spid="1392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725001" y="4020516"/>
            <a:ext cx="442408" cy="528831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171244" y="145044"/>
            <a:ext cx="8944453" cy="18158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I. </a:t>
            </a:r>
            <a:r>
              <a:rPr lang="vi-VN" sz="3200" b="1" u="sng" dirty="0">
                <a:latin typeface="+mj-lt"/>
              </a:rPr>
              <a:t>Nhận xét</a:t>
            </a:r>
          </a:p>
          <a:p>
            <a:r>
              <a:rPr lang="vi-VN" sz="3200" b="1" dirty="0">
                <a:latin typeface="+mj-lt"/>
              </a:rPr>
              <a:t>1. Câu in nghiêng dưới đây dùng làm gì?       </a:t>
            </a:r>
            <a:r>
              <a:rPr lang="vi-VN" sz="3200" dirty="0">
                <a:latin typeface="+mj-lt"/>
              </a:rPr>
              <a:t>Gióng  nhìn mẹ, mở miệng, bật lên thành tiếng: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244" y="1921831"/>
            <a:ext cx="8835002" cy="3919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- Mẹ mời sứ giả vào đây cho con</a:t>
            </a:r>
            <a:r>
              <a:rPr lang="en-US" sz="32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i="1" dirty="0">
                <a:solidFill>
                  <a:srgbClr val="FF0000"/>
                </a:solidFill>
              </a:rPr>
              <a:t>!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244" y="3491811"/>
            <a:ext cx="5973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1244" y="2404682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-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in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nghiêng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lời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Gióng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nhờ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mẹ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gọi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sứ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  <a:endParaRPr lang="vi-V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1244" y="4588585"/>
            <a:ext cx="84582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bên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cạnh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mượn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quyển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vở</a:t>
            </a:r>
            <a:r>
              <a:rPr lang="en-US" altLang="en-US" sz="2800" b="1" dirty="0"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ấy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  <a:endParaRPr lang="vi-V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71244" y="5541085"/>
            <a:ext cx="81345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mượn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!</a:t>
            </a:r>
            <a:endParaRPr lang="vi-VN" altLang="en-US" sz="32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244" y="1831767"/>
            <a:ext cx="5806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i="1" dirty="0">
                <a:latin typeface="+mj-lt"/>
              </a:rPr>
              <a:t>- Mẹ mời sứ giả vào đây cho con</a:t>
            </a:r>
            <a:r>
              <a:rPr lang="en-US" sz="3200" i="1" dirty="0">
                <a:latin typeface="+mj-lt"/>
              </a:rPr>
              <a:t> </a:t>
            </a:r>
            <a:r>
              <a:rPr lang="vi-VN" sz="3200" i="1" dirty="0">
                <a:latin typeface="+mj-lt"/>
              </a:rPr>
              <a:t>!</a:t>
            </a:r>
            <a:endParaRPr lang="vi-VN" sz="32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4600" y="4010787"/>
            <a:ext cx="629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i="1" dirty="0">
                <a:latin typeface="+mj-lt"/>
              </a:rPr>
              <a:t>- Mẹ mời sứ giả vào đây cho con</a:t>
            </a:r>
            <a:r>
              <a:rPr lang="en-US" sz="3200" i="1" dirty="0">
                <a:latin typeface="+mj-lt"/>
              </a:rPr>
              <a:t> 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>
                <a:solidFill>
                  <a:srgbClr val="FF0000"/>
                </a:solidFill>
                <a:latin typeface="+mj-lt"/>
              </a:rPr>
              <a:t>!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065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" grpId="0"/>
      <p:bldP spid="9" grpId="0"/>
      <p:bldP spid="10" grpId="0"/>
      <p:bldP spid="11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21204" y="1540976"/>
            <a:ext cx="76136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 sz="3200">
              <a:latin typeface="VNI Times" pitchFamily="2" charset="0"/>
            </a:endParaRPr>
          </a:p>
          <a:p>
            <a:pPr algn="ctr"/>
            <a:endParaRPr lang="en-US" altLang="en-US" sz="3200">
              <a:latin typeface="VNI Times" pitchFamily="2" charset="0"/>
            </a:endParaRPr>
          </a:p>
          <a:p>
            <a:pPr algn="ctr"/>
            <a:endParaRPr lang="en-US" altLang="en-US" sz="3200">
              <a:latin typeface="VNI Times" pitchFamily="2" charset="0"/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429000" y="569119"/>
            <a:ext cx="23129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82324" y="1565582"/>
            <a:ext cx="2586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I .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xét</a:t>
            </a:r>
            <a:endParaRPr lang="vi-VN" altLang="en-US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7177" name="Text Box 20500"/>
          <p:cNvSpPr txBox="1">
            <a:spLocks noChangeArrowheads="1"/>
          </p:cNvSpPr>
          <p:nvPr/>
        </p:nvSpPr>
        <p:spPr bwMode="auto">
          <a:xfrm>
            <a:off x="493712" y="76200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 u="sng" dirty="0" err="1"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523875" y="0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0503" name="Text Box 20502"/>
          <p:cNvSpPr txBox="1">
            <a:spLocks noChangeArrowheads="1"/>
          </p:cNvSpPr>
          <p:nvPr/>
        </p:nvSpPr>
        <p:spPr bwMode="auto">
          <a:xfrm>
            <a:off x="82324" y="2074376"/>
            <a:ext cx="2586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II.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Ghi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nhớ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0504" name="Text Box 20503"/>
          <p:cNvSpPr txBox="1">
            <a:spLocks noChangeArrowheads="1"/>
          </p:cNvSpPr>
          <p:nvPr/>
        </p:nvSpPr>
        <p:spPr bwMode="auto">
          <a:xfrm>
            <a:off x="82324" y="3959983"/>
            <a:ext cx="903242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sz="2800" b="1" dirty="0">
                <a:latin typeface="Times New Roman" panose="02020603050405020304" pitchFamily="18" charset="0"/>
              </a:rPr>
              <a:t> than ( ! 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05" name="Text Box 20504"/>
          <p:cNvSpPr txBox="1">
            <a:spLocks noChangeArrowheads="1"/>
          </p:cNvSpPr>
          <p:nvPr/>
        </p:nvSpPr>
        <p:spPr bwMode="auto">
          <a:xfrm>
            <a:off x="76200" y="5192712"/>
            <a:ext cx="6680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506" name="Text Box 20505"/>
          <p:cNvSpPr txBox="1">
            <a:spLocks noChangeArrowheads="1"/>
          </p:cNvSpPr>
          <p:nvPr/>
        </p:nvSpPr>
        <p:spPr bwMode="auto">
          <a:xfrm>
            <a:off x="76200" y="2576810"/>
            <a:ext cx="90687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(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800" b="1" dirty="0">
                <a:latin typeface="Times New Roman" panose="02020603050405020304" pitchFamily="18" charset="0"/>
              </a:rPr>
              <a:t>,…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07" name="Text Box 20506"/>
          <p:cNvSpPr txBox="1">
            <a:spLocks noChangeArrowheads="1"/>
          </p:cNvSpPr>
          <p:nvPr/>
        </p:nvSpPr>
        <p:spPr bwMode="auto">
          <a:xfrm>
            <a:off x="81417" y="1077912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025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3" grpId="0"/>
      <p:bldP spid="20504" grpId="0"/>
      <p:bldP spid="20505" grpId="0"/>
      <p:bldP spid="20505" grpId="1"/>
      <p:bldP spid="20506" grpId="0"/>
      <p:bldP spid="20507" grpId="0"/>
      <p:bldP spid="2050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-23039"/>
            <a:ext cx="70866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II. Luyện tập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1. Tìm câu khiến trong những đoạn trích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a) Cuối cùng, nàng quay lại bảo thị nữ:</a:t>
            </a:r>
            <a:br>
              <a:rPr lang="vi-VN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b) Một anh chiến sĩ đến nâng con cá lên hai bàn tay nói nựng: “Có đau không, chú mình? Lần sau, khi nhảy múa phải chú ý nhé! Đừng có nhảy lên boong tàu!”</a:t>
            </a:r>
          </a:p>
          <a:p>
            <a:pPr algn="ctr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HÀ ĐÌNH CẨN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br>
              <a:rPr lang="vi-VN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Con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-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SỰ TÍCH HỒ GƯƠM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g.loigiaihay.com/picture/2020/0222/t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025" y="3886200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img.loigiaihay.com/picture/2020/0222/t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025" y="5486400"/>
            <a:ext cx="18899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img.loigiaihay.com/picture/2020/0222/t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010" y="554213"/>
            <a:ext cx="19335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img.loigiaihay.com/picture/2020/0222/t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3600"/>
            <a:ext cx="1903471" cy="133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28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47" y="-54429"/>
            <a:ext cx="9020653" cy="63248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a) Cuối cùng, nàng quay lại bảo thị nữ:</a:t>
            </a:r>
            <a:br>
              <a:rPr lang="vi-VN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</a:p>
          <a:p>
            <a:pPr algn="ctr">
              <a:lnSpc>
                <a:spcPct val="150000"/>
              </a:lnSpc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705204"/>
            <a:ext cx="8915400" cy="22477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 người hàng hành 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 cho ta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954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147" y="226159"/>
            <a:ext cx="9020653" cy="65556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) Một anh chiến sĩ đến nâng con cá lên hai bàn tay nói nựng: “Có đau không, chú mình?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 Lần sau, khi nhảy múa phải chú ý nhé! Đừng có nhảy lên boong tàu!”</a:t>
            </a:r>
          </a:p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HÀ ĐÌNH CẨN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2740759"/>
            <a:ext cx="8915400" cy="2590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 sau, khi nhảy múa phải chú ý nhé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Đừng có nhảy lên boong tàu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164734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47" y="567690"/>
            <a:ext cx="9020653" cy="56323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-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SỰ TÍCH HỒ GƯƠM</a:t>
            </a:r>
            <a:endParaRPr kumimoji="0" 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3124200"/>
            <a:ext cx="8991600" cy="1524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-</a:t>
            </a:r>
            <a:r>
              <a:rPr kumimoji="0" lang="en-US" sz="54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1184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-36195"/>
            <a:ext cx="9020653" cy="68941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5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1" y="2478405"/>
            <a:ext cx="8839200" cy="24817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-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199461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56139"/>
            <a:ext cx="8991600" cy="689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1. Tìm câu khiến trong những đoạn trích đã cho: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Cuối cùng, nàng quay lại bảo thị nữ: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Một anh chiến sĩ đến nâng con cá lên hai bàn tay nói nựng: “Có đau không, chú mình? 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 sau, khi nhảy múa phải chú ý nhé! Đừng có nhảy lên boong tàu!”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HÀ ĐÌNH CẨN</a:t>
            </a:r>
          </a:p>
          <a:p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SỰ TÍCH HỒ GƯƠM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b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3001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772</Words>
  <Application>Microsoft Office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Segoe UI Historic</vt:lpstr>
      <vt:lpstr>Times New Roman</vt:lpstr>
      <vt:lpstr>VNI 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Admin</cp:lastModifiedBy>
  <cp:revision>35</cp:revision>
  <dcterms:created xsi:type="dcterms:W3CDTF">2021-03-20T16:10:31Z</dcterms:created>
  <dcterms:modified xsi:type="dcterms:W3CDTF">2023-03-25T17:37:54Z</dcterms:modified>
</cp:coreProperties>
</file>